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4"/>
    <p:sldMasterId id="2147483723" r:id="rId5"/>
  </p:sldMasterIdLst>
  <p:notesMasterIdLst>
    <p:notesMasterId r:id="rId19"/>
  </p:notesMasterIdLst>
  <p:handoutMasterIdLst>
    <p:handoutMasterId r:id="rId20"/>
  </p:handoutMasterIdLst>
  <p:sldIdLst>
    <p:sldId id="256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4F4F"/>
    <a:srgbClr val="6A0032"/>
    <a:srgbClr val="D7B72A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3E4E3E5-1ACA-41AF-8DF7-59D390656683}" type="datetimeFigureOut">
              <a:rPr lang="en-US" smtClean="0"/>
              <a:pPr/>
              <a:t>1/7/2019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6182BAF-6850-4B06-8476-8D05DD7EB02D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5921024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C384BAC-FDC9-41C6-BDAD-D20276DB0CA1}" type="datetimeFigureOut">
              <a:rPr lang="en-US" smtClean="0"/>
              <a:pPr/>
              <a:t>1/7/2019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DC8B48B-F01D-4C0A-BFA3-C5D65B8799C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0450266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over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2590800"/>
          </a:xfrm>
          <a:prstGeom prst="rect">
            <a:avLst/>
          </a:prstGeom>
          <a:solidFill>
            <a:schemeClr val="bg1">
              <a:lumMod val="8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rgbClr val="990000">
              <a:alpha val="65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81000" y="1272211"/>
            <a:ext cx="8382000" cy="1166189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 b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0" y="2840518"/>
            <a:ext cx="9144000" cy="29248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048000"/>
            <a:ext cx="8382000" cy="1066800"/>
          </a:xfrm>
          <a:prstGeom prst="rect">
            <a:avLst/>
          </a:prstGeom>
        </p:spPr>
        <p:txBody>
          <a:bodyPr>
            <a:normAutofit/>
          </a:bodyPr>
          <a:lstStyle>
            <a:lvl1pPr marL="64008" indent="0" algn="l">
              <a:buNone/>
              <a:defRPr sz="300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/>
              <a:t>Click to edit Master subtitle style</a:t>
            </a:r>
          </a:p>
        </p:txBody>
      </p:sp>
      <p:grpSp>
        <p:nvGrpSpPr>
          <p:cNvPr id="2" name="Group 1"/>
          <p:cNvGrpSpPr/>
          <p:nvPr userDrawn="1"/>
        </p:nvGrpSpPr>
        <p:grpSpPr>
          <a:xfrm>
            <a:off x="0" y="2491411"/>
            <a:ext cx="9144000" cy="404189"/>
            <a:chOff x="0" y="2457600"/>
            <a:chExt cx="9144000" cy="404189"/>
          </a:xfrm>
        </p:grpSpPr>
        <p:sp>
          <p:nvSpPr>
            <p:cNvPr id="7" name="Rectangle 6"/>
            <p:cNvSpPr/>
            <p:nvPr/>
          </p:nvSpPr>
          <p:spPr>
            <a:xfrm>
              <a:off x="0" y="2457600"/>
              <a:ext cx="9144000" cy="133200"/>
            </a:xfrm>
            <a:prstGeom prst="rect">
              <a:avLst/>
            </a:prstGeom>
            <a:solidFill>
              <a:srgbClr val="6A0032"/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0" y="2686611"/>
              <a:ext cx="9144000" cy="32400"/>
            </a:xfrm>
            <a:prstGeom prst="rect">
              <a:avLst/>
            </a:prstGeom>
            <a:solidFill>
              <a:srgbClr val="D7B7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0" y="2758000"/>
              <a:ext cx="9144000" cy="32400"/>
            </a:xfrm>
            <a:prstGeom prst="rect">
              <a:avLst/>
            </a:prstGeom>
            <a:solidFill>
              <a:srgbClr val="D7B7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0" y="2829389"/>
              <a:ext cx="9144000" cy="32400"/>
            </a:xfrm>
            <a:prstGeom prst="rect">
              <a:avLst/>
            </a:prstGeom>
            <a:solidFill>
              <a:srgbClr val="D7B7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4909" y="5765400"/>
            <a:ext cx="3224382" cy="86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BAFE-4C07-44B4-9DC7-6052A742502B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2019-01-07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3C92-50F4-416E-AC93-DB473A7195F1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144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BAFE-4C07-44B4-9DC7-6052A742502B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2019-01-07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3C92-50F4-416E-AC93-DB473A7195F1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4329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BAFE-4C07-44B4-9DC7-6052A742502B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2019-01-07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3C92-50F4-416E-AC93-DB473A7195F1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2236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BAFE-4C07-44B4-9DC7-6052A742502B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2019-01-07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3C92-50F4-416E-AC93-DB473A7195F1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8977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BAFE-4C07-44B4-9DC7-6052A742502B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2019-01-07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3C92-50F4-416E-AC93-DB473A7195F1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4226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BAFE-4C07-44B4-9DC7-6052A742502B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2019-01-07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3C92-50F4-416E-AC93-DB473A7195F1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1244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BAFE-4C07-44B4-9DC7-6052A742502B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2019-01-07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3C92-50F4-416E-AC93-DB473A7195F1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464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ternate Coverpage or Section">
    <p:bg>
      <p:bgPr>
        <a:solidFill>
          <a:schemeClr val="bg1">
            <a:alpha val="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rgbClr val="990000">
              <a:alpha val="65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4909" y="5765400"/>
            <a:ext cx="3224382" cy="864000"/>
          </a:xfrm>
          <a:prstGeom prst="rect">
            <a:avLst/>
          </a:prstGeom>
        </p:spPr>
      </p:pic>
      <p:sp>
        <p:nvSpPr>
          <p:cNvPr id="25" name="Title 7"/>
          <p:cNvSpPr>
            <a:spLocks noGrp="1"/>
          </p:cNvSpPr>
          <p:nvPr>
            <p:ph type="ctrTitle"/>
          </p:nvPr>
        </p:nvSpPr>
        <p:spPr>
          <a:xfrm>
            <a:off x="381000" y="1272211"/>
            <a:ext cx="8382000" cy="1166189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 b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Subtitle 8"/>
          <p:cNvSpPr>
            <a:spLocks noGrp="1"/>
          </p:cNvSpPr>
          <p:nvPr>
            <p:ph type="subTitle" idx="1"/>
          </p:nvPr>
        </p:nvSpPr>
        <p:spPr>
          <a:xfrm>
            <a:off x="381000" y="3048000"/>
            <a:ext cx="8382000" cy="1066800"/>
          </a:xfrm>
          <a:prstGeom prst="rect">
            <a:avLst/>
          </a:prstGeom>
        </p:spPr>
        <p:txBody>
          <a:bodyPr>
            <a:normAutofit/>
          </a:bodyPr>
          <a:lstStyle>
            <a:lvl1pPr marL="64008" indent="0" algn="l">
              <a:buNone/>
              <a:defRPr sz="3000">
                <a:solidFill>
                  <a:srgbClr val="4F4F4F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/>
              <a:t>Click to edit Master subtitle style</a:t>
            </a:r>
          </a:p>
        </p:txBody>
      </p:sp>
      <p:grpSp>
        <p:nvGrpSpPr>
          <p:cNvPr id="27" name="Group 26"/>
          <p:cNvGrpSpPr/>
          <p:nvPr userDrawn="1"/>
        </p:nvGrpSpPr>
        <p:grpSpPr>
          <a:xfrm>
            <a:off x="0" y="2491411"/>
            <a:ext cx="9144000" cy="404189"/>
            <a:chOff x="0" y="2457600"/>
            <a:chExt cx="9144000" cy="404189"/>
          </a:xfrm>
        </p:grpSpPr>
        <p:sp>
          <p:nvSpPr>
            <p:cNvPr id="28" name="Rectangle 27"/>
            <p:cNvSpPr/>
            <p:nvPr/>
          </p:nvSpPr>
          <p:spPr>
            <a:xfrm>
              <a:off x="0" y="2457600"/>
              <a:ext cx="9144000" cy="133200"/>
            </a:xfrm>
            <a:prstGeom prst="rect">
              <a:avLst/>
            </a:prstGeom>
            <a:solidFill>
              <a:srgbClr val="6A0032"/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9" name="Rectangle 28"/>
            <p:cNvSpPr/>
            <p:nvPr userDrawn="1"/>
          </p:nvSpPr>
          <p:spPr>
            <a:xfrm>
              <a:off x="0" y="2686611"/>
              <a:ext cx="9144000" cy="32400"/>
            </a:xfrm>
            <a:prstGeom prst="rect">
              <a:avLst/>
            </a:prstGeom>
            <a:solidFill>
              <a:srgbClr val="D7B7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0" name="Rectangle 29"/>
            <p:cNvSpPr/>
            <p:nvPr userDrawn="1"/>
          </p:nvSpPr>
          <p:spPr>
            <a:xfrm>
              <a:off x="0" y="2758000"/>
              <a:ext cx="9144000" cy="32400"/>
            </a:xfrm>
            <a:prstGeom prst="rect">
              <a:avLst/>
            </a:prstGeom>
            <a:solidFill>
              <a:srgbClr val="D7B7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1" name="Rectangle 30"/>
            <p:cNvSpPr/>
            <p:nvPr userDrawn="1"/>
          </p:nvSpPr>
          <p:spPr>
            <a:xfrm>
              <a:off x="0" y="2829389"/>
              <a:ext cx="9144000" cy="32400"/>
            </a:xfrm>
            <a:prstGeom prst="rect">
              <a:avLst/>
            </a:prstGeom>
            <a:solidFill>
              <a:srgbClr val="D7B7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219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solidFill>
                  <a:srgbClr val="6A003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57200" y="2133600"/>
            <a:ext cx="8229600" cy="4343400"/>
          </a:xfrm>
          <a:prstGeom prst="rect">
            <a:avLst/>
          </a:prstGeom>
        </p:spPr>
        <p:txBody>
          <a:bodyPr/>
          <a:lstStyle>
            <a:lvl1pPr>
              <a:buClr>
                <a:srgbClr val="6A0032"/>
              </a:buClr>
              <a:buFont typeface="Wingdings" pitchFamily="2" charset="2"/>
              <a:buChar char="§"/>
              <a:defRPr kumimoji="0" lang="en-US" sz="36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>
              <a:buClr>
                <a:srgbClr val="6A0032"/>
              </a:buClr>
              <a:buFont typeface="Wingdings" panose="05000000000000000000" pitchFamily="2" charset="2"/>
              <a:buChar char=""/>
              <a:defRPr kumimoji="0" lang="en-US" sz="28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1143000" indent="-228600">
              <a:buClr>
                <a:srgbClr val="6A0032"/>
              </a:buClr>
              <a:buFont typeface="Wingdings" panose="05000000000000000000" pitchFamily="2" charset="2"/>
              <a:buChar char=" "/>
              <a:defRPr kumimoji="0" lang="en-CA" sz="24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bg1">
              <a:lumMod val="8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2"/>
          <p:cNvGrpSpPr/>
          <p:nvPr userDrawn="1"/>
        </p:nvGrpSpPr>
        <p:grpSpPr>
          <a:xfrm>
            <a:off x="0" y="281611"/>
            <a:ext cx="9144000" cy="404189"/>
            <a:chOff x="0" y="267841"/>
            <a:chExt cx="9144000" cy="404189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496852"/>
              <a:ext cx="9144000" cy="32400"/>
            </a:xfrm>
            <a:prstGeom prst="rect">
              <a:avLst/>
            </a:prstGeom>
            <a:solidFill>
              <a:srgbClr val="D7B7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0" y="568241"/>
              <a:ext cx="9144000" cy="32400"/>
            </a:xfrm>
            <a:prstGeom prst="rect">
              <a:avLst/>
            </a:prstGeom>
            <a:solidFill>
              <a:srgbClr val="D7B7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0" y="639630"/>
              <a:ext cx="9144000" cy="32400"/>
            </a:xfrm>
            <a:prstGeom prst="rect">
              <a:avLst/>
            </a:prstGeom>
            <a:solidFill>
              <a:srgbClr val="D7B7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0" y="267841"/>
              <a:ext cx="9144000" cy="133200"/>
            </a:xfrm>
            <a:prstGeom prst="rect">
              <a:avLst/>
            </a:prstGeom>
            <a:solidFill>
              <a:srgbClr val="6A0032"/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bg1">
              <a:lumMod val="8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2"/>
          <p:cNvGrpSpPr/>
          <p:nvPr userDrawn="1"/>
        </p:nvGrpSpPr>
        <p:grpSpPr>
          <a:xfrm>
            <a:off x="0" y="281611"/>
            <a:ext cx="9144000" cy="404189"/>
            <a:chOff x="0" y="228600"/>
            <a:chExt cx="9144000" cy="404189"/>
          </a:xfrm>
        </p:grpSpPr>
        <p:sp>
          <p:nvSpPr>
            <p:cNvPr id="12" name="Rectangle 11"/>
            <p:cNvSpPr/>
            <p:nvPr userDrawn="1"/>
          </p:nvSpPr>
          <p:spPr>
            <a:xfrm>
              <a:off x="0" y="457611"/>
              <a:ext cx="9144000" cy="32400"/>
            </a:xfrm>
            <a:prstGeom prst="rect">
              <a:avLst/>
            </a:prstGeom>
            <a:solidFill>
              <a:srgbClr val="D7B7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0" y="529000"/>
              <a:ext cx="9144000" cy="32400"/>
            </a:xfrm>
            <a:prstGeom prst="rect">
              <a:avLst/>
            </a:prstGeom>
            <a:solidFill>
              <a:srgbClr val="D7B7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0" y="600389"/>
              <a:ext cx="9144000" cy="32400"/>
            </a:xfrm>
            <a:prstGeom prst="rect">
              <a:avLst/>
            </a:prstGeom>
            <a:solidFill>
              <a:srgbClr val="D7B7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0" y="228600"/>
              <a:ext cx="9144000" cy="133200"/>
            </a:xfrm>
            <a:prstGeom prst="rect">
              <a:avLst/>
            </a:prstGeom>
            <a:solidFill>
              <a:srgbClr val="6A0032"/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219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57200" y="2133600"/>
            <a:ext cx="8229600" cy="4343400"/>
          </a:xfrm>
          <a:prstGeom prst="rect">
            <a:avLst/>
          </a:prstGeom>
        </p:spPr>
        <p:txBody>
          <a:bodyPr/>
          <a:lstStyle>
            <a:lvl1pPr>
              <a:buClr>
                <a:srgbClr val="D7B72A"/>
              </a:buClr>
              <a:buFont typeface="Wingdings" pitchFamily="2" charset="2"/>
              <a:buChar char="§"/>
              <a:defRPr kumimoji="0" lang="en-US" sz="36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>
              <a:buClr>
                <a:srgbClr val="D7B72A"/>
              </a:buClr>
              <a:buFont typeface="Wingdings" panose="05000000000000000000" pitchFamily="2" charset="2"/>
              <a:buChar char=""/>
              <a:defRPr kumimoji="0" lang="en-US" sz="28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1143000" indent="-228600">
              <a:buClr>
                <a:srgbClr val="D7B72A"/>
              </a:buClr>
              <a:buFont typeface="Wingdings" panose="05000000000000000000" pitchFamily="2" charset="2"/>
              <a:buChar char=""/>
              <a:defRPr kumimoji="0" lang="en-CA" sz="24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2180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BAFE-4C07-44B4-9DC7-6052A742502B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2019-01-07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3C92-50F4-416E-AC93-DB473A7195F1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75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BAFE-4C07-44B4-9DC7-6052A742502B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2019-01-07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3C92-50F4-416E-AC93-DB473A7195F1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84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BAFE-4C07-44B4-9DC7-6052A742502B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2019-01-07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3C92-50F4-416E-AC93-DB473A7195F1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460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BAFE-4C07-44B4-9DC7-6052A742502B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2019-01-07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3C92-50F4-416E-AC93-DB473A7195F1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291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2" r:id="rId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rebuchet MS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2834BAFE-4C07-44B4-9DC7-6052A742502B}" type="datetimeFigureOut">
              <a:rPr lang="en-CA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2019-01-07</a:t>
            </a:fld>
            <a:endParaRPr lang="en-CA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3733C92-50F4-416E-AC93-DB473A7195F1}" type="slidenum">
              <a:rPr lang="en-CA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CA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60471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wmorrison@lso.ca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Paralegal Licensure in Ontario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Presentation to the Task Force on Delivery of Legal Services</a:t>
            </a: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January 7, 2019</a:t>
            </a: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Phoenix, AZ</a:t>
            </a:r>
          </a:p>
          <a:p>
            <a:endParaRPr lang="en-CA" dirty="0"/>
          </a:p>
        </p:txBody>
      </p:sp>
      <p:sp>
        <p:nvSpPr>
          <p:cNvPr id="5" name="Rectangle 4"/>
          <p:cNvSpPr/>
          <p:nvPr/>
        </p:nvSpPr>
        <p:spPr>
          <a:xfrm>
            <a:off x="457200" y="5105400"/>
            <a:ext cx="79705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/>
              <a:t>Will Morrison</a:t>
            </a:r>
          </a:p>
          <a:p>
            <a:r>
              <a:rPr lang="en-CA" dirty="0"/>
              <a:t>Strategic Policy Counsel</a:t>
            </a:r>
          </a:p>
        </p:txBody>
      </p:sp>
    </p:spTree>
    <p:extLst>
      <p:ext uri="{BB962C8B-B14F-4D97-AF65-F5344CB8AC3E}">
        <p14:creationId xmlns:p14="http://schemas.microsoft.com/office/powerpoint/2010/main" val="1395742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48" y="1722534"/>
            <a:ext cx="7517675" cy="3992466"/>
          </a:xfrm>
        </p:spPr>
        <p:txBody>
          <a:bodyPr>
            <a:normAutofit/>
          </a:bodyPr>
          <a:lstStyle/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Licensure trends</a:t>
            </a:r>
          </a:p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Public awareness and acceptance</a:t>
            </a:r>
          </a:p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Access to justice outcomes</a:t>
            </a:r>
          </a:p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Independent five-year review of paralegal regulation in 2012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0" y="857251"/>
            <a:ext cx="9144000" cy="681314"/>
          </a:xfrm>
          <a:prstGeom prst="rect">
            <a:avLst/>
          </a:prstGeom>
          <a:solidFill>
            <a:srgbClr val="6A00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454" y="922870"/>
            <a:ext cx="81606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solidFill>
                  <a:prstClr val="white"/>
                </a:solidFill>
                <a:latin typeface="Gill Sans Light"/>
                <a:cs typeface="Gill Sans Light"/>
              </a:rPr>
              <a:t>Current State of the Profession</a:t>
            </a:r>
            <a:endParaRPr lang="en-CA" sz="4500" dirty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943600"/>
            <a:ext cx="2915920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856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48" y="1722534"/>
            <a:ext cx="7517675" cy="3992466"/>
          </a:xfrm>
        </p:spPr>
        <p:txBody>
          <a:bodyPr>
            <a:normAutofit/>
          </a:bodyPr>
          <a:lstStyle/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Incremental progress</a:t>
            </a:r>
          </a:p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Scope issues</a:t>
            </a:r>
          </a:p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Ongoing evaluations and enhancements of education, skills competence, etc.</a:t>
            </a:r>
          </a:p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Professional outcomes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0" y="857251"/>
            <a:ext cx="9144000" cy="681314"/>
          </a:xfrm>
          <a:prstGeom prst="rect">
            <a:avLst/>
          </a:prstGeom>
          <a:solidFill>
            <a:srgbClr val="6A00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454" y="922870"/>
            <a:ext cx="81606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solidFill>
                  <a:prstClr val="white"/>
                </a:solidFill>
                <a:latin typeface="Gill Sans Light"/>
                <a:cs typeface="Gill Sans Light"/>
              </a:rPr>
              <a:t>Current Issues / Challenges</a:t>
            </a:r>
            <a:endParaRPr lang="en-CA" sz="4500" dirty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943600"/>
            <a:ext cx="2915920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813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48" y="1722534"/>
            <a:ext cx="7517675" cy="3992466"/>
          </a:xfrm>
        </p:spPr>
        <p:txBody>
          <a:bodyPr>
            <a:normAutofit/>
          </a:bodyPr>
          <a:lstStyle/>
          <a:p>
            <a:pPr marL="257175" indent="-257175" algn="l"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0" y="857251"/>
            <a:ext cx="9144000" cy="681314"/>
          </a:xfrm>
          <a:prstGeom prst="rect">
            <a:avLst/>
          </a:prstGeom>
          <a:solidFill>
            <a:srgbClr val="6A00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454" y="922870"/>
            <a:ext cx="81606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solidFill>
                  <a:prstClr val="white"/>
                </a:solidFill>
                <a:latin typeface="Gill Sans Light"/>
                <a:cs typeface="Gill Sans Light"/>
              </a:rPr>
              <a:t>Final Reflections</a:t>
            </a:r>
            <a:endParaRPr lang="en-CA" sz="4500" dirty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943600"/>
            <a:ext cx="2915920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784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48" y="1722534"/>
            <a:ext cx="7517675" cy="3992466"/>
          </a:xfrm>
        </p:spPr>
        <p:txBody>
          <a:bodyPr>
            <a:normAutofit/>
          </a:bodyPr>
          <a:lstStyle/>
          <a:p>
            <a:pPr algn="l"/>
            <a:endParaRPr lang="en-CA" sz="3000" dirty="0">
              <a:latin typeface="Gill Sans Light"/>
            </a:endParaRPr>
          </a:p>
          <a:p>
            <a:pPr algn="l"/>
            <a:endParaRPr lang="en-CA" sz="3000" dirty="0">
              <a:latin typeface="Gill Sans Light"/>
            </a:endParaRPr>
          </a:p>
          <a:p>
            <a:endParaRPr lang="en-CA" sz="3000" dirty="0">
              <a:latin typeface="Gill Sans Light"/>
            </a:endParaRPr>
          </a:p>
          <a:p>
            <a:r>
              <a:rPr lang="en-CA" sz="3000" dirty="0">
                <a:latin typeface="Gill Sans Light"/>
              </a:rPr>
              <a:t>Will Morrison</a:t>
            </a:r>
          </a:p>
          <a:p>
            <a:r>
              <a:rPr lang="en-CA" sz="3000" dirty="0">
                <a:latin typeface="Gill Sans Light"/>
                <a:hlinkClick r:id="rId2"/>
              </a:rPr>
              <a:t>wmorrison@lso.ca</a:t>
            </a:r>
            <a:endParaRPr lang="en-CA" sz="3000" dirty="0">
              <a:latin typeface="Gill Sans Light"/>
            </a:endParaRPr>
          </a:p>
          <a:p>
            <a:r>
              <a:rPr lang="en-CA" sz="3000" dirty="0">
                <a:latin typeface="Gill Sans Light"/>
              </a:rPr>
              <a:t>416-947-3314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857251"/>
            <a:ext cx="9144000" cy="681314"/>
          </a:xfrm>
          <a:prstGeom prst="rect">
            <a:avLst/>
          </a:prstGeom>
          <a:solidFill>
            <a:srgbClr val="6A00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454" y="922870"/>
            <a:ext cx="81606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solidFill>
                  <a:prstClr val="white"/>
                </a:solidFill>
                <a:latin typeface="Gill Sans Light"/>
                <a:cs typeface="Gill Sans Light"/>
              </a:rPr>
              <a:t>Questions / Discussion</a:t>
            </a:r>
            <a:endParaRPr lang="en-CA" sz="4500" dirty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943600"/>
            <a:ext cx="2915920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349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48" y="1722534"/>
            <a:ext cx="7517675" cy="3992466"/>
          </a:xfrm>
        </p:spPr>
        <p:txBody>
          <a:bodyPr>
            <a:normAutofit fontScale="92500" lnSpcReduction="10000"/>
          </a:bodyPr>
          <a:lstStyle/>
          <a:p>
            <a:pPr marL="557213" indent="-557213" algn="l">
              <a:buAutoNum type="arabicPeriod"/>
            </a:pPr>
            <a:r>
              <a:rPr lang="en-CA" sz="2700" dirty="0">
                <a:latin typeface="Gill Sans Light"/>
              </a:rPr>
              <a:t>Provide an overview of the Law Society’s regulatory framework for paralegals</a:t>
            </a:r>
          </a:p>
          <a:p>
            <a:pPr marL="557213" indent="-557213" algn="l">
              <a:buAutoNum type="arabicPeriod"/>
            </a:pPr>
            <a:r>
              <a:rPr lang="en-CA" sz="2700" dirty="0">
                <a:latin typeface="Gill Sans Light"/>
              </a:rPr>
              <a:t>Explain the (ongoing) history of paralegal licensure</a:t>
            </a:r>
          </a:p>
          <a:p>
            <a:pPr marL="557213" indent="-557213" algn="l">
              <a:buAutoNum type="arabicPeriod"/>
            </a:pPr>
            <a:r>
              <a:rPr lang="en-CA" sz="2700" dirty="0">
                <a:latin typeface="Gill Sans Light"/>
              </a:rPr>
              <a:t>Detail paralegal education/training requirements, scope of practice, and other regulatory requirements and outcomes</a:t>
            </a:r>
          </a:p>
          <a:p>
            <a:pPr marL="557213" indent="-557213" algn="l">
              <a:buAutoNum type="arabicPeriod"/>
            </a:pPr>
            <a:r>
              <a:rPr lang="en-CA" sz="2700" dirty="0">
                <a:latin typeface="Gill Sans Light"/>
              </a:rPr>
              <a:t>Describe the current state of the profession, issues/challenges, and implications for access to justice</a:t>
            </a:r>
          </a:p>
          <a:p>
            <a:pPr marL="557213" indent="-557213" algn="l">
              <a:buAutoNum type="arabicPeriod"/>
            </a:pPr>
            <a:r>
              <a:rPr lang="en-CA" sz="2700" dirty="0">
                <a:latin typeface="Gill Sans Light"/>
              </a:rPr>
              <a:t>Address any specific questions</a:t>
            </a:r>
          </a:p>
          <a:p>
            <a:pPr marL="557213" indent="-557213" algn="l">
              <a:buAutoNum type="arabicPeriod"/>
            </a:pPr>
            <a:endParaRPr lang="en-CA" sz="3000" dirty="0">
              <a:latin typeface="Gill Sans Light"/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0" y="857251"/>
            <a:ext cx="9144000" cy="681314"/>
          </a:xfrm>
          <a:prstGeom prst="rect">
            <a:avLst/>
          </a:prstGeom>
          <a:solidFill>
            <a:srgbClr val="6A00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454" y="922870"/>
            <a:ext cx="81606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solidFill>
                  <a:prstClr val="white"/>
                </a:solidFill>
                <a:latin typeface="Gill Sans Light"/>
                <a:cs typeface="Gill Sans Light"/>
              </a:rPr>
              <a:t>Objectives</a:t>
            </a:r>
            <a:endParaRPr lang="en-CA" sz="4500" dirty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943600"/>
            <a:ext cx="2915920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0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48" y="1722534"/>
            <a:ext cx="7517675" cy="3992466"/>
          </a:xfrm>
        </p:spPr>
        <p:txBody>
          <a:bodyPr>
            <a:normAutofit/>
          </a:bodyPr>
          <a:lstStyle/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Regulatory mandate and responsibilities</a:t>
            </a:r>
          </a:p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Self-governing profession</a:t>
            </a:r>
          </a:p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Public interest focus</a:t>
            </a:r>
          </a:p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Role within Ontario’s broader legal sector landscape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0" y="857251"/>
            <a:ext cx="9144000" cy="681314"/>
          </a:xfrm>
          <a:prstGeom prst="rect">
            <a:avLst/>
          </a:prstGeom>
          <a:solidFill>
            <a:srgbClr val="6A00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454" y="922870"/>
            <a:ext cx="81606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solidFill>
                  <a:prstClr val="white"/>
                </a:solidFill>
                <a:latin typeface="Gill Sans Light"/>
                <a:cs typeface="Gill Sans Light"/>
              </a:rPr>
              <a:t>Law Society of Ontario - Overview</a:t>
            </a:r>
            <a:endParaRPr lang="en-CA" sz="4500" dirty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943600"/>
            <a:ext cx="2915920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85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48" y="1722534"/>
            <a:ext cx="7517675" cy="3992466"/>
          </a:xfrm>
        </p:spPr>
        <p:txBody>
          <a:bodyPr>
            <a:normAutofit/>
          </a:bodyPr>
          <a:lstStyle/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Standards and requirements for licensee education, training, conduct, and competence</a:t>
            </a:r>
          </a:p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Licensee demographics</a:t>
            </a:r>
          </a:p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Outline of paralegal scope</a:t>
            </a:r>
          </a:p>
          <a:p>
            <a:pPr marL="557213" indent="-557213" algn="l">
              <a:buFont typeface="Arial" panose="020B0604020202020204" pitchFamily="34" charset="0"/>
              <a:buChar char="•"/>
            </a:pPr>
            <a:endParaRPr lang="en-CA" sz="3000" dirty="0">
              <a:latin typeface="Gill Sans Light"/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0" y="857251"/>
            <a:ext cx="9144000" cy="681314"/>
          </a:xfrm>
          <a:prstGeom prst="rect">
            <a:avLst/>
          </a:prstGeom>
          <a:solidFill>
            <a:srgbClr val="6A00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454" y="922870"/>
            <a:ext cx="81606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solidFill>
                  <a:prstClr val="white"/>
                </a:solidFill>
                <a:latin typeface="Gill Sans Light"/>
                <a:cs typeface="Gill Sans Light"/>
              </a:rPr>
              <a:t>Overview of Paralegal Regulation</a:t>
            </a:r>
            <a:endParaRPr lang="en-CA" sz="4500" dirty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943600"/>
            <a:ext cx="2915920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587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48" y="1722534"/>
            <a:ext cx="7517675" cy="3992466"/>
          </a:xfrm>
        </p:spPr>
        <p:txBody>
          <a:bodyPr>
            <a:normAutofit/>
          </a:bodyPr>
          <a:lstStyle/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Pre-regulation landscape (pre-2007)</a:t>
            </a:r>
          </a:p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Consumer protection and access to justice – twin driving forces</a:t>
            </a:r>
          </a:p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Advocacy focus and limitations on service provision</a:t>
            </a:r>
          </a:p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Early days of regulation and </a:t>
            </a:r>
            <a:r>
              <a:rPr lang="en-CA" sz="3000" dirty="0" err="1">
                <a:latin typeface="Gill Sans Light"/>
              </a:rPr>
              <a:t>grandparenting</a:t>
            </a:r>
            <a:r>
              <a:rPr lang="en-CA" sz="3000" dirty="0">
                <a:latin typeface="Gill Sans Light"/>
              </a:rPr>
              <a:t> phase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0" y="857251"/>
            <a:ext cx="9144000" cy="681314"/>
          </a:xfrm>
          <a:prstGeom prst="rect">
            <a:avLst/>
          </a:prstGeom>
          <a:solidFill>
            <a:srgbClr val="6A00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454" y="922870"/>
            <a:ext cx="81606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solidFill>
                  <a:prstClr val="white"/>
                </a:solidFill>
                <a:latin typeface="Gill Sans Light"/>
                <a:cs typeface="Gill Sans Light"/>
              </a:rPr>
              <a:t>History of Paralegal Regulation</a:t>
            </a:r>
            <a:endParaRPr lang="en-CA" sz="4500" dirty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943600"/>
            <a:ext cx="2915920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467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48" y="1722534"/>
            <a:ext cx="7517675" cy="3992466"/>
          </a:xfrm>
        </p:spPr>
        <p:txBody>
          <a:bodyPr>
            <a:normAutofit fontScale="92500" lnSpcReduction="20000"/>
          </a:bodyPr>
          <a:lstStyle/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Small Claims Court (civil litigation up to $25,000)</a:t>
            </a:r>
          </a:p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Ontario Court of Justice (“summary conviction” criminal offences and quasi-criminal “provincial offences”)</a:t>
            </a:r>
          </a:p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Landlord and Tenant Board</a:t>
            </a:r>
          </a:p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Workplace Safety and Insurance Board</a:t>
            </a:r>
          </a:p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Human Rights Tribunal</a:t>
            </a:r>
          </a:p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Immigration and Refugee Board</a:t>
            </a:r>
          </a:p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Other administrative tribunals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0" y="857251"/>
            <a:ext cx="9144000" cy="681314"/>
          </a:xfrm>
          <a:prstGeom prst="rect">
            <a:avLst/>
          </a:prstGeom>
          <a:solidFill>
            <a:srgbClr val="6A00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454" y="922870"/>
            <a:ext cx="81606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solidFill>
                  <a:prstClr val="white"/>
                </a:solidFill>
                <a:latin typeface="Gill Sans Light"/>
                <a:cs typeface="Gill Sans Light"/>
              </a:rPr>
              <a:t>Paralegal Scope in Detail</a:t>
            </a:r>
            <a:endParaRPr lang="en-CA" sz="4500" dirty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943600"/>
            <a:ext cx="2915920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508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48" y="1722534"/>
            <a:ext cx="7517675" cy="3992466"/>
          </a:xfrm>
        </p:spPr>
        <p:txBody>
          <a:bodyPr>
            <a:normAutofit/>
          </a:bodyPr>
          <a:lstStyle/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Exemptions from licensure</a:t>
            </a:r>
          </a:p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Family law scope expansion</a:t>
            </a:r>
          </a:p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Other potential areas of expansion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0" y="857251"/>
            <a:ext cx="9144000" cy="681314"/>
          </a:xfrm>
          <a:prstGeom prst="rect">
            <a:avLst/>
          </a:prstGeom>
          <a:solidFill>
            <a:srgbClr val="6A00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454" y="922870"/>
            <a:ext cx="81606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solidFill>
                  <a:prstClr val="white"/>
                </a:solidFill>
                <a:latin typeface="Gill Sans Light"/>
                <a:cs typeface="Gill Sans Light"/>
              </a:rPr>
              <a:t>Paralegal Scope in Detail (continued)</a:t>
            </a:r>
            <a:endParaRPr lang="en-CA" sz="4500" dirty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943600"/>
            <a:ext cx="2915920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799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48" y="1722534"/>
            <a:ext cx="7517675" cy="3992466"/>
          </a:xfrm>
        </p:spPr>
        <p:txBody>
          <a:bodyPr>
            <a:normAutofit/>
          </a:bodyPr>
          <a:lstStyle/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Development of education and training criteria</a:t>
            </a:r>
          </a:p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Paralegal college program landscape</a:t>
            </a:r>
          </a:p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Paralegal Licensing Examination</a:t>
            </a:r>
          </a:p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Entry-level competencies</a:t>
            </a:r>
          </a:p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Continuous enhancement of licensing standards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0" y="857251"/>
            <a:ext cx="9144000" cy="681314"/>
          </a:xfrm>
          <a:prstGeom prst="rect">
            <a:avLst/>
          </a:prstGeom>
          <a:solidFill>
            <a:srgbClr val="6A00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454" y="922870"/>
            <a:ext cx="81606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solidFill>
                  <a:prstClr val="white"/>
                </a:solidFill>
                <a:latin typeface="Gill Sans Light"/>
                <a:cs typeface="Gill Sans Light"/>
              </a:rPr>
              <a:t>Education and Licensing Requirements</a:t>
            </a:r>
            <a:endParaRPr lang="en-CA" sz="4500" dirty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943600"/>
            <a:ext cx="2915920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774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48" y="1722534"/>
            <a:ext cx="7517675" cy="3992466"/>
          </a:xfrm>
        </p:spPr>
        <p:txBody>
          <a:bodyPr>
            <a:normAutofit/>
          </a:bodyPr>
          <a:lstStyle/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Paralegal Rules of Conduct</a:t>
            </a:r>
          </a:p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Insurance requirements</a:t>
            </a:r>
          </a:p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Continuing professional development</a:t>
            </a:r>
          </a:p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Practice audits</a:t>
            </a:r>
          </a:p>
          <a:p>
            <a:pPr marL="557213" indent="-557213" algn="l">
              <a:buFont typeface="Arial" panose="020B0604020202020204" pitchFamily="34" charset="0"/>
              <a:buChar char="•"/>
            </a:pPr>
            <a:r>
              <a:rPr lang="en-CA" sz="3000" dirty="0">
                <a:latin typeface="Gill Sans Light"/>
              </a:rPr>
              <a:t>Disciplinary outcomes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0" y="857251"/>
            <a:ext cx="9144000" cy="681314"/>
          </a:xfrm>
          <a:prstGeom prst="rect">
            <a:avLst/>
          </a:prstGeom>
          <a:solidFill>
            <a:srgbClr val="6A00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454" y="922870"/>
            <a:ext cx="81606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solidFill>
                  <a:prstClr val="white"/>
                </a:solidFill>
                <a:latin typeface="Gill Sans Light"/>
                <a:cs typeface="Gill Sans Light"/>
              </a:rPr>
              <a:t>Regulatory Requirements and Outcomes</a:t>
            </a:r>
            <a:endParaRPr lang="en-CA" sz="4500" dirty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943600"/>
            <a:ext cx="2915920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45304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Law Society">
      <a:dk1>
        <a:sysClr val="windowText" lastClr="000000"/>
      </a:dk1>
      <a:lt1>
        <a:sysClr val="window" lastClr="FFFFFF"/>
      </a:lt1>
      <a:dk2>
        <a:srgbClr val="6A0032"/>
      </a:dk2>
      <a:lt2>
        <a:srgbClr val="E7E6E6"/>
      </a:lt2>
      <a:accent1>
        <a:srgbClr val="D7B72A"/>
      </a:accent1>
      <a:accent2>
        <a:srgbClr val="4F4F4F"/>
      </a:accent2>
      <a:accent3>
        <a:srgbClr val="727F8A"/>
      </a:accent3>
      <a:accent4>
        <a:srgbClr val="172C55"/>
      </a:accent4>
      <a:accent5>
        <a:srgbClr val="4A1526"/>
      </a:accent5>
      <a:accent6>
        <a:srgbClr val="B3025B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881A5CD0E2164CB3AC5F411C4DB1C3" ma:contentTypeVersion="0" ma:contentTypeDescription="Create a new document." ma:contentTypeScope="" ma:versionID="06fb64376375bc861f4bb826b02ad52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8385e17d94634dcc179fa6dbb766e8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18844C0-2600-4656-AB62-05820C6C080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3B7C802-CE94-438B-98A8-87AD39B4FDF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251FA3B-002C-4C48-BB84-A1A11D7787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1880</TotalTime>
  <Words>332</Words>
  <Application>Microsoft Office PowerPoint</Application>
  <PresentationFormat>On-screen Show (4:3)</PresentationFormat>
  <Paragraphs>68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Calibri Light</vt:lpstr>
      <vt:lpstr>Gill Sans Light</vt:lpstr>
      <vt:lpstr>Trebuchet MS</vt:lpstr>
      <vt:lpstr>Verdana</vt:lpstr>
      <vt:lpstr>Wingdings</vt:lpstr>
      <vt:lpstr>Custom Design</vt:lpstr>
      <vt:lpstr>Office Theme</vt:lpstr>
      <vt:lpstr>Paralegal Licensure in Ontario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LSUC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rwilson</dc:creator>
  <cp:lastModifiedBy>Albright, Jennifer</cp:lastModifiedBy>
  <cp:revision>84</cp:revision>
  <cp:lastPrinted>2019-01-03T23:07:40Z</cp:lastPrinted>
  <dcterms:created xsi:type="dcterms:W3CDTF">2010-02-26T17:51:50Z</dcterms:created>
  <dcterms:modified xsi:type="dcterms:W3CDTF">2019-01-07T15:24:15Z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0x010100C1881A5CD0E2164CB3AC5F411C4DB1C3</vt:lpwstr>
  </property>
  <property fmtid="{D5CDD505-2E9C-101B-9397-08002B2CF9AE}" pid="3" name="IsMyDocuments">
    <vt:bool>true</vt:bool>
  </property>
</Properties>
</file>